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1" r:id="rId2"/>
  </p:sldMasterIdLst>
  <p:notesMasterIdLst>
    <p:notesMasterId r:id="rId37"/>
  </p:notesMasterIdLst>
  <p:sldIdLst>
    <p:sldId id="256" r:id="rId3"/>
    <p:sldId id="257" r:id="rId4"/>
    <p:sldId id="259" r:id="rId5"/>
    <p:sldId id="261" r:id="rId6"/>
    <p:sldId id="292" r:id="rId7"/>
    <p:sldId id="263" r:id="rId8"/>
    <p:sldId id="264" r:id="rId9"/>
    <p:sldId id="266" r:id="rId10"/>
    <p:sldId id="293" r:id="rId11"/>
    <p:sldId id="303" r:id="rId12"/>
    <p:sldId id="268" r:id="rId13"/>
    <p:sldId id="294" r:id="rId14"/>
    <p:sldId id="267" r:id="rId15"/>
    <p:sldId id="271" r:id="rId16"/>
    <p:sldId id="295" r:id="rId17"/>
    <p:sldId id="304" r:id="rId18"/>
    <p:sldId id="273" r:id="rId19"/>
    <p:sldId id="296" r:id="rId20"/>
    <p:sldId id="298" r:id="rId21"/>
    <p:sldId id="290" r:id="rId22"/>
    <p:sldId id="299" r:id="rId23"/>
    <p:sldId id="297" r:id="rId24"/>
    <p:sldId id="277" r:id="rId25"/>
    <p:sldId id="278" r:id="rId26"/>
    <p:sldId id="279" r:id="rId27"/>
    <p:sldId id="280" r:id="rId28"/>
    <p:sldId id="281" r:id="rId29"/>
    <p:sldId id="282" r:id="rId30"/>
    <p:sldId id="301" r:id="rId31"/>
    <p:sldId id="284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1"/>
    <a:srgbClr val="200EFF"/>
    <a:srgbClr val="F5FF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7" autoAdjust="0"/>
    <p:restoredTop sz="90929"/>
  </p:normalViewPr>
  <p:slideViewPr>
    <p:cSldViewPr>
      <p:cViewPr varScale="1">
        <p:scale>
          <a:sx n="38" d="100"/>
          <a:sy n="38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fld id="{5F928923-EF9A-4D5D-BDE9-AB999870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12F81-F524-428C-A7DB-71D73DCC8C2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89373-E775-45A7-86A2-95ED022CD27B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E013B-BC20-4D21-9A00-E9A92E9441B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4555A-1F2D-4185-83D9-083BE2A8C43E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8E8F0-C1DD-49EF-8B53-B2D35C35312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58C40-1F03-4169-AF91-2E455FAD57F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2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22030-7870-467B-86B9-06781777347A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3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B15A8-4D6D-4A74-AB94-CA139631BEF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83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5985C-CB6E-4AAF-8CBF-61181243FBB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04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2BE97-B761-4A16-8011-3E10DFF0B0AA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24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C50AD-0CA7-4E15-A902-27F226A5BBC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5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80FA7-B7C3-46B2-8733-26478072EE5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239DA-8ED2-4291-9D26-4E097F88A0D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5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44949-058E-4766-ABF4-59400161E572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86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804CB-894A-48ED-97E9-3F6FCC393BF0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D121-1B71-48F3-BDD2-FC72E6D0DC02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27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36E9B-AAA5-4EA0-B30D-3D65F2B5DF8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47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319D8-6492-4EC4-99FF-AF536EA67034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898525">
              <a:spcBef>
                <a:spcPct val="20000"/>
              </a:spcBef>
            </a:pPr>
            <a:fld id="{C2F26417-D32A-4502-82B9-BD85D27AC8F7}" type="slidenum">
              <a:rPr lang="en-US" sz="1200">
                <a:latin typeface="Times New Roman" pitchFamily="18" charset="0"/>
              </a:rPr>
              <a:pPr algn="r" defTabSz="898525">
                <a:spcBef>
                  <a:spcPct val="20000"/>
                </a:spcBef>
              </a:pPr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none" lIns="91431" tIns="45716" rIns="91431" bIns="45716"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CA052-14A7-4E97-B9FD-D20AF6568A99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898525">
              <a:spcBef>
                <a:spcPct val="20000"/>
              </a:spcBef>
            </a:pPr>
            <a:fld id="{ABA7EA83-C1B0-488E-B29D-40F046379D2F}" type="slidenum">
              <a:rPr lang="en-US" sz="1200">
                <a:latin typeface="Times New Roman" pitchFamily="18" charset="0"/>
              </a:rPr>
              <a:pPr algn="r" defTabSz="898525">
                <a:spcBef>
                  <a:spcPct val="20000"/>
                </a:spcBef>
              </a:pPr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none" lIns="91431" tIns="45716" rIns="91431" bIns="45716"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D0A28-EA53-4C62-BF53-C2D777DC0823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898525">
              <a:spcBef>
                <a:spcPct val="20000"/>
              </a:spcBef>
            </a:pPr>
            <a:fld id="{1EBB4C03-1062-4CBC-AA3D-C7AE4743F0FB}" type="slidenum">
              <a:rPr lang="en-US" sz="1200">
                <a:latin typeface="Times New Roman" pitchFamily="18" charset="0"/>
              </a:rPr>
              <a:pPr algn="r" defTabSz="898525">
                <a:spcBef>
                  <a:spcPct val="20000"/>
                </a:spcBef>
              </a:pPr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none" lIns="91431" tIns="45716" rIns="91431" bIns="45716"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E1A19-D792-486F-B163-5E406284E80F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9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A1617-665F-4298-8DE4-1F02BFDB8FA3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898525">
              <a:spcBef>
                <a:spcPct val="20000"/>
              </a:spcBef>
            </a:pPr>
            <a:fld id="{8CC55F3A-A469-4F60-9E36-BEFF1BAC45F9}" type="slidenum">
              <a:rPr lang="en-US" sz="1200">
                <a:latin typeface="Times New Roman" pitchFamily="18" charset="0"/>
              </a:rPr>
              <a:pPr algn="r" defTabSz="898525">
                <a:spcBef>
                  <a:spcPct val="20000"/>
                </a:spcBef>
              </a:pPr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none" lIns="91431" tIns="45716" rIns="91431" bIns="45716"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88D54-6DDC-4757-9147-C0F3E8D038A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7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C1EEA-3613-41F1-A980-7AE12419C6FA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30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70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5EFB8-9B14-4D53-981D-D1E708899AC1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31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EC61B-05D9-4C3A-A5F6-D97CD1065C28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11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A8252-E231-4735-983E-0CBDB01C9360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33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31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3B672-C4A4-4DD4-81FE-1275F43DA10D}" type="slidenum">
              <a:rPr lang="en-US" smtClean="0">
                <a:latin typeface="Arial" charset="0"/>
                <a:ea typeface="ＭＳ Ｐゴシック" pitchFamily="34" charset="-128"/>
              </a:rPr>
              <a:pPr/>
              <a:t>34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52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738-1FF7-48DC-97F6-E1DD4620347A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313C3-CEFF-40ED-8603-61D05EFC194B}" type="slidenum">
              <a:rPr lang="en-US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F79B0-F787-4F27-A74D-B5BBD1D48386}" type="slidenum">
              <a:rPr lang="en-US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8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3957F-AD8E-4E1F-ACBC-6FB620FCE84E}" type="slidenum">
              <a:rPr lang="en-US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B93D2-B4CE-4ECD-B9B0-370626EB9442}" type="slidenum">
              <a:rPr lang="en-US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E9BFC-A045-442B-982D-F0DF45C86C20}" type="slidenum">
              <a:rPr lang="en-US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-5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48A9-D9BE-4E42-A144-BB3865306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B61B4-7A16-4A73-9A1B-5713A38E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9E6AC-2940-437B-8BF2-0052B994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19400" y="1828800"/>
            <a:ext cx="4648200" cy="1371600"/>
          </a:xfrm>
        </p:spPr>
        <p:txBody>
          <a:bodyPr/>
          <a:lstStyle>
            <a:lvl1pPr algn="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3810000"/>
            <a:ext cx="44958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5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CD65-3903-4432-9FC9-08A87044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5745-34F4-482F-A28A-3F788A31B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092E-62B8-443C-9398-16830D1A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AA0C-10B2-4C97-B3CC-3AC3200F6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B59A-CFCD-40A7-B9FB-1F9ABB838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4DEC-304F-44B5-B655-863C914F7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8D95-9193-4B2B-930D-80CF6B59B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C6AB-54A1-41B6-BA20-178C0A96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C467-168D-4915-AD41-A6A915C54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FB5F-B9BB-4BA2-8877-804F8342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018C-8662-46EF-95F7-D1BB80AA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7F3B-B02C-4452-A71E-EADAD0FFD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B94D-364C-4E6C-95C7-43E6C4891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34DA-AEFF-47F2-ABBA-FFA37E77F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3B24-6274-4BA3-A9AB-C60141C8D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6D47-48F1-4921-BE56-97DD12F7C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4BF2-D180-454F-89DD-BC0B0212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24B0-D701-494B-9C23-E5F8CE13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55FB-3AFF-4681-976F-18E4415B2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fld id="{BD4E1432-629A-4448-89C2-3643FDE71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/>
        <a:buChar char="/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/>
        <a:buChar char="/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/>
        <a:buChar char="/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/>
        <a:buChar char="/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52" charset="2"/>
        <a:buChar char="/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52" charset="2"/>
        <a:buChar char="/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52" charset="2"/>
        <a:buChar char="/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52" charset="2"/>
        <a:buChar char="/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352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1">
                <a:latin typeface="Arial" pitchFamily="-52" charset="0"/>
                <a:ea typeface="ＭＳ Ｐゴシック" pitchFamily="-52" charset="-128"/>
                <a:cs typeface="ＭＳ Ｐゴシック" pitchFamily="-52" charset="-128"/>
              </a:defRPr>
            </a:lvl1pPr>
          </a:lstStyle>
          <a:p>
            <a:pPr>
              <a:defRPr/>
            </a:pPr>
            <a:fld id="{453F39AB-2FF7-4299-9D63-CEEC5651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90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pitchFamily="-52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pitchFamily="-52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pitchFamily="-52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pitchFamily="-52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ＭＳ Ｐゴシック" pitchFamily="-52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-52" charset="2"/>
        <a:buChar char="l"/>
        <a:defRPr sz="2000">
          <a:solidFill>
            <a:schemeClr val="tx1"/>
          </a:solidFill>
          <a:latin typeface="+mn-lt"/>
          <a:ea typeface="ＭＳ Ｐゴシック" pitchFamily="-52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-52" charset="2"/>
        <a:buChar char="l"/>
        <a:defRPr sz="2000">
          <a:solidFill>
            <a:schemeClr val="tx1"/>
          </a:solidFill>
          <a:latin typeface="+mn-lt"/>
          <a:ea typeface="ＭＳ Ｐゴシック" pitchFamily="-52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-52" charset="2"/>
        <a:buChar char="l"/>
        <a:defRPr sz="2000">
          <a:solidFill>
            <a:schemeClr val="tx1"/>
          </a:solidFill>
          <a:latin typeface="+mn-lt"/>
          <a:ea typeface="ＭＳ Ｐゴシック" pitchFamily="-52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-52" charset="2"/>
        <a:buChar char="l"/>
        <a:defRPr sz="2000">
          <a:solidFill>
            <a:schemeClr val="tx1"/>
          </a:solidFill>
          <a:latin typeface="+mn-lt"/>
          <a:ea typeface="ＭＳ Ｐゴシック" pitchFamily="-5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d.org/CategoryDocumentary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d.org/CategoryPerformance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43872311.nhd.weebly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33212321.nhd.weebly.com/" TargetMode="External"/><Relationship Id="rId4" Type="http://schemas.openxmlformats.org/officeDocument/2006/relationships/hyperlink" Target="http://15787595.nhd.weebly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924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5600" smtClean="0">
                <a:solidFill>
                  <a:schemeClr val="tx1"/>
                </a:solidFill>
                <a:latin typeface="Arial Narrow Bold" pitchFamily="34" charset="0"/>
              </a:rPr>
              <a:t>Stevenson Middle School</a:t>
            </a:r>
            <a:br>
              <a:rPr lang="en-US" sz="5600" smtClean="0">
                <a:solidFill>
                  <a:schemeClr val="tx1"/>
                </a:solidFill>
                <a:latin typeface="Arial Narrow Bold" pitchFamily="34" charset="0"/>
              </a:rPr>
            </a:br>
            <a:r>
              <a:rPr lang="en-US" sz="5200" b="1" i="1" smtClean="0">
                <a:solidFill>
                  <a:srgbClr val="F5FF2E"/>
                </a:solidFill>
                <a:latin typeface="Arial Narrow Bold" pitchFamily="34" charset="0"/>
              </a:rPr>
              <a:t>History Fair</a:t>
            </a:r>
            <a:r>
              <a:rPr lang="en-US" sz="5200" smtClean="0">
                <a:solidFill>
                  <a:schemeClr val="tx1"/>
                </a:solidFill>
                <a:latin typeface="Arial Narrow Bold" pitchFamily="34" charset="0"/>
              </a:rPr>
              <a:t> </a:t>
            </a:r>
            <a:br>
              <a:rPr lang="en-US" sz="5200" smtClean="0">
                <a:solidFill>
                  <a:schemeClr val="tx1"/>
                </a:solidFill>
                <a:latin typeface="Arial Narrow Bold" pitchFamily="34" charset="0"/>
              </a:rPr>
            </a:br>
            <a:r>
              <a:rPr lang="en-US" sz="5200" smtClean="0">
                <a:solidFill>
                  <a:schemeClr val="tx1"/>
                </a:solidFill>
                <a:latin typeface="Arial Narrow Bold" pitchFamily="34" charset="0"/>
              </a:rPr>
              <a:t>2013-14</a:t>
            </a:r>
            <a:r>
              <a:rPr lang="en-US" sz="5000" smtClean="0"/>
              <a:t>	</a:t>
            </a: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2133600" y="2133600"/>
            <a:ext cx="645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200EFF"/>
                </a:solidFill>
                <a:hlinkClick r:id="rId3"/>
              </a:rPr>
              <a:t>http://www.nhd.org/CategoryDocumentary.htm</a:t>
            </a:r>
            <a:endParaRPr lang="en-US">
              <a:solidFill>
                <a:srgbClr val="200EFF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1"/>
                </a:solidFill>
                <a:latin typeface="Arial Narrow" pitchFamily="34" charset="0"/>
                <a:ea typeface="ＭＳ Ｐゴシック" pitchFamily="34" charset="-128"/>
              </a:rPr>
              <a:t>An example of a Historical Documentary:</a:t>
            </a:r>
            <a:endParaRPr lang="en-US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2124075" y="2133600"/>
            <a:ext cx="645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200EFF"/>
                </a:solidFill>
                <a:hlinkClick r:id="rId3"/>
              </a:rPr>
              <a:t>http://www.nhd.org/CategoryDocumentary.htm</a:t>
            </a:r>
            <a:endParaRPr lang="en-US">
              <a:solidFill>
                <a:srgbClr val="200E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77200" cy="914400"/>
          </a:xfrm>
        </p:spPr>
        <p:txBody>
          <a:bodyPr/>
          <a:lstStyle/>
          <a:p>
            <a:pPr eaLnBrk="1" hangingPunct="1"/>
            <a:r>
              <a:rPr lang="en-US" sz="45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What is a Historical Performance?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7620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sz="33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A </a:t>
            </a:r>
            <a:r>
              <a:rPr lang="en-US" sz="33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live</a:t>
            </a:r>
            <a:r>
              <a:rPr lang="en-US" sz="33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, dramatic presentation of the historical significance of your topic:</a:t>
            </a: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sz="2400" i="1" smtClean="0">
                <a:latin typeface="Arial Narrow" pitchFamily="34" charset="0"/>
                <a:ea typeface="ＭＳ Ｐゴシック" pitchFamily="34" charset="-128"/>
              </a:rPr>
              <a:t>You may perform </a:t>
            </a:r>
            <a:r>
              <a:rPr lang="en-US" sz="24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individually</a:t>
            </a:r>
            <a:r>
              <a:rPr lang="en-US" sz="2400" i="1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24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or</a:t>
            </a:r>
            <a:r>
              <a:rPr lang="en-US" sz="2400" i="1" smtClean="0">
                <a:latin typeface="Arial Narrow" pitchFamily="34" charset="0"/>
                <a:ea typeface="ＭＳ Ｐゴシック" pitchFamily="34" charset="-128"/>
              </a:rPr>
              <a:t> as part of a </a:t>
            </a:r>
            <a:r>
              <a:rPr lang="en-US" sz="24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group</a:t>
            </a:r>
            <a:r>
              <a:rPr lang="en-US" sz="2400" i="1" smtClean="0">
                <a:latin typeface="Arial Narrow" pitchFamily="34" charset="0"/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Should be a 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scripted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 portrayal based on research of your chosen topic </a:t>
            </a:r>
            <a:r>
              <a:rPr lang="en-US" sz="2800" i="1" smtClean="0">
                <a:latin typeface="Arial Narrow" pitchFamily="34" charset="0"/>
                <a:ea typeface="ＭＳ Ｐゴシック" pitchFamily="34" charset="-128"/>
              </a:rPr>
              <a:t>(with a thesis statement, supporting statements, and a conclusion).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  </a:t>
            </a: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Aft>
                <a:spcPts val="1000"/>
              </a:spcAft>
            </a:pPr>
            <a:r>
              <a:rPr lang="en-US" sz="28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Your performance should have dramatic appeal, but not at the expense of historical information.</a:t>
            </a:r>
            <a:endParaRPr lang="en-US" sz="2800" smtClean="0">
              <a:solidFill>
                <a:srgbClr val="222222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848600" cy="914400"/>
          </a:xfrm>
        </p:spPr>
        <p:txBody>
          <a:bodyPr/>
          <a:lstStyle/>
          <a:p>
            <a:pPr eaLnBrk="1" hangingPunct="1"/>
            <a:r>
              <a:rPr lang="en-US" sz="51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Important Performance Rules</a:t>
            </a:r>
            <a:r>
              <a:rPr lang="en-US" sz="5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848600" cy="51816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3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Must </a:t>
            </a:r>
            <a:r>
              <a:rPr lang="en-US" sz="33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NOT</a:t>
            </a:r>
            <a:r>
              <a:rPr lang="en-US" sz="33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exceed 10 minutes in length.</a:t>
            </a:r>
            <a:endParaRPr lang="en-US" sz="2600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600" b="1" i="1" smtClean="0">
                <a:latin typeface="Arial Narrow" pitchFamily="34" charset="0"/>
                <a:ea typeface="ＭＳ Ｐゴシック" pitchFamily="34" charset="-128"/>
              </a:rPr>
              <a:t>Note:</a:t>
            </a:r>
            <a:r>
              <a:rPr lang="en-US" sz="2600" i="1" smtClean="0">
                <a:latin typeface="Arial Narrow" pitchFamily="34" charset="0"/>
                <a:ea typeface="ＭＳ Ｐゴシック" pitchFamily="34" charset="-128"/>
              </a:rPr>
              <a:t> You will be given 5 minutes to set-up &amp; 5 minutes to tear-down project.</a:t>
            </a:r>
            <a:endParaRPr lang="en-US" sz="26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buClrTx/>
              <a:buSzTx/>
              <a:buFontTx/>
              <a:buNone/>
            </a:pPr>
            <a:endParaRPr lang="en-US" sz="26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300" smtClean="0">
                <a:latin typeface="Arial Narrow" pitchFamily="34" charset="0"/>
                <a:ea typeface="ＭＳ Ｐゴシック" pitchFamily="34" charset="-128"/>
              </a:rPr>
              <a:t>Media devices are allowed.</a:t>
            </a:r>
          </a:p>
          <a:p>
            <a:pPr eaLnBrk="1" hangingPunct="1">
              <a:lnSpc>
                <a:spcPct val="95000"/>
              </a:lnSpc>
              <a:buClrTx/>
              <a:buSzTx/>
              <a:buFontTx/>
              <a:buNone/>
            </a:pPr>
            <a:endParaRPr lang="en-US" sz="26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300" smtClean="0">
                <a:latin typeface="Arial Narrow" pitchFamily="34" charset="0"/>
                <a:ea typeface="ＭＳ Ｐゴシック" pitchFamily="34" charset="-128"/>
              </a:rPr>
              <a:t>Costumes may be purchased or produced for you but, design selection must be your own.</a:t>
            </a:r>
            <a:endParaRPr lang="en-US" sz="26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5000"/>
              </a:lnSpc>
              <a:buClrTx/>
              <a:buSzTx/>
              <a:buFontTx/>
              <a:buNone/>
            </a:pPr>
            <a:endParaRPr lang="en-US" sz="26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300" smtClean="0">
                <a:latin typeface="Arial Narrow" pitchFamily="34" charset="0"/>
                <a:ea typeface="ＭＳ Ｐゴシック" pitchFamily="34" charset="-128"/>
              </a:rPr>
              <a:t>May have </a:t>
            </a:r>
            <a:r>
              <a:rPr lang="en-US" sz="3300" i="1" u="sng" smtClean="0">
                <a:latin typeface="Arial Narrow" pitchFamily="34" charset="0"/>
                <a:ea typeface="ＭＳ Ｐゴシック" pitchFamily="34" charset="-128"/>
              </a:rPr>
              <a:t>some</a:t>
            </a:r>
            <a:r>
              <a:rPr lang="en-US" sz="3300" smtClean="0">
                <a:latin typeface="Arial Narrow" pitchFamily="34" charset="0"/>
                <a:ea typeface="ＭＳ Ｐゴシック" pitchFamily="34" charset="-128"/>
              </a:rPr>
              <a:t> help with set construction.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ChangeArrowheads="1"/>
          </p:cNvSpPr>
          <p:nvPr/>
        </p:nvSpPr>
        <p:spPr bwMode="auto">
          <a:xfrm>
            <a:off x="1981200" y="2286000"/>
            <a:ext cx="646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hlinkClick r:id="rId3"/>
              </a:rPr>
              <a:t>http://www.nhd.org/CategoryPerformance.htm</a:t>
            </a:r>
            <a:r>
              <a:rPr lang="en-US"/>
              <a:t> 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848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Historical Performance 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848600" cy="914400"/>
          </a:xfrm>
        </p:spPr>
        <p:txBody>
          <a:bodyPr/>
          <a:lstStyle/>
          <a:p>
            <a:pPr eaLnBrk="1" hangingPunct="1"/>
            <a:r>
              <a:rPr lang="en-US" sz="5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What is a Historical Website?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467600" cy="4800600"/>
          </a:xfrm>
        </p:spPr>
        <p:txBody>
          <a:bodyPr/>
          <a:lstStyle/>
          <a:p>
            <a:pPr eaLnBrk="1" hangingPunct="1"/>
            <a:r>
              <a:rPr lang="en-US" sz="29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A collection of web pages, interconnected with hyperlinks, that presents primary and secondary sources, interactive multimedia,   and historical analysis.</a:t>
            </a:r>
            <a:endParaRPr lang="en-US" sz="29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9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2900" smtClean="0">
                <a:latin typeface="Arial Narrow" pitchFamily="34" charset="0"/>
                <a:ea typeface="ＭＳ Ｐゴシック" pitchFamily="34" charset="-128"/>
              </a:rPr>
              <a:t>An accumulation of research and argument that incorporates textual and non-textual (photographs, maps, music, etc.) description, interpretation, and multimedia sources to engage and inform viewers about your chosen historical topic.</a:t>
            </a:r>
            <a:endParaRPr lang="en-US" sz="2900" smtClean="0">
              <a:solidFill>
                <a:srgbClr val="222222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500" b="1" u="sng" smtClean="0">
                <a:solidFill>
                  <a:srgbClr val="200EFF"/>
                </a:solidFill>
                <a:ea typeface="ＭＳ Ｐゴシック" pitchFamily="34" charset="-128"/>
              </a:rPr>
              <a:t>Important Website Rules</a:t>
            </a:r>
            <a:r>
              <a:rPr lang="en-US" sz="4500" b="1" smtClean="0">
                <a:solidFill>
                  <a:srgbClr val="200EFF"/>
                </a:solidFill>
                <a:ea typeface="ＭＳ Ｐゴシック" pitchFamily="34" charset="-128"/>
              </a:rPr>
              <a:t>: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7620000" cy="32766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b="1" i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 more</a:t>
            </a:r>
            <a:r>
              <a:rPr lang="en-US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than 1,200 student-composed words.</a:t>
            </a:r>
          </a:p>
          <a:p>
            <a:pPr eaLnBrk="1" hangingPunct="1">
              <a:lnSpc>
                <a:spcPct val="95000"/>
              </a:lnSpc>
              <a:buClrTx/>
              <a:buSzTx/>
              <a:buFontTx/>
              <a:buNone/>
            </a:pPr>
            <a:endParaRPr lang="en-US" sz="2800" smtClean="0">
              <a:solidFill>
                <a:srgbClr val="200EFF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Site may </a:t>
            </a:r>
            <a:r>
              <a:rPr lang="en-US" b="1" i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NOT</a:t>
            </a:r>
            <a:r>
              <a:rPr lang="en-US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exceed 100MB of file space.</a:t>
            </a:r>
          </a:p>
          <a:p>
            <a:pPr eaLnBrk="1" hangingPunct="1">
              <a:lnSpc>
                <a:spcPct val="95000"/>
              </a:lnSpc>
              <a:buClrTx/>
              <a:buSzTx/>
              <a:buFontTx/>
              <a:buNone/>
            </a:pPr>
            <a:endParaRPr lang="en-US" sz="2800" smtClean="0">
              <a:solidFill>
                <a:srgbClr val="200EFF"/>
              </a:solidFill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</a:t>
            </a:r>
            <a:r>
              <a:rPr lang="en-US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limit on the number of multimedia clips used:</a:t>
            </a: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800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Note: No clip can be longer than 45 seconds.</a:t>
            </a:r>
            <a:endParaRPr lang="en-US" sz="2000" i="1" smtClean="0">
              <a:solidFill>
                <a:srgbClr val="200E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828800" y="1828800"/>
            <a:ext cx="6934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222222"/>
                </a:solidFill>
              </a:rPr>
              <a:t>Valley Forge and the Transformation of the Continental Army (Stevenson web site Regional 1</a:t>
            </a:r>
            <a:r>
              <a:rPr lang="en-US" baseline="30000">
                <a:solidFill>
                  <a:srgbClr val="222222"/>
                </a:solidFill>
              </a:rPr>
              <a:t>st</a:t>
            </a:r>
            <a:r>
              <a:rPr lang="en-US">
                <a:solidFill>
                  <a:srgbClr val="222222"/>
                </a:solidFill>
              </a:rPr>
              <a:t> place winner, state participant)</a:t>
            </a:r>
          </a:p>
          <a:p>
            <a:pPr eaLnBrk="0" hangingPunct="0"/>
            <a:r>
              <a:rPr lang="en-US">
                <a:hlinkClick r:id="rId3"/>
              </a:rPr>
              <a:t>http://43872311.nhd.weebly.com/</a:t>
            </a:r>
            <a:r>
              <a:rPr lang="en-US"/>
              <a:t> </a:t>
            </a:r>
            <a:endParaRPr lang="en-US">
              <a:solidFill>
                <a:srgbClr val="222222"/>
              </a:solidFill>
            </a:endParaRPr>
          </a:p>
          <a:p>
            <a:pPr eaLnBrk="0" hangingPunct="0"/>
            <a:endParaRPr lang="en-US">
              <a:solidFill>
                <a:srgbClr val="222222"/>
              </a:solidFill>
            </a:endParaRPr>
          </a:p>
          <a:p>
            <a:pPr eaLnBrk="0" hangingPunct="0"/>
            <a:r>
              <a:rPr lang="en-US">
                <a:solidFill>
                  <a:srgbClr val="222222"/>
                </a:solidFill>
              </a:rPr>
              <a:t>Debate and Diplomacy: Panama Canal Treaties  </a:t>
            </a:r>
          </a:p>
          <a:p>
            <a:pPr eaLnBrk="0" hangingPunct="0"/>
            <a:r>
              <a:rPr lang="en-US" u="sng">
                <a:solidFill>
                  <a:srgbClr val="D04947"/>
                </a:solidFill>
                <a:hlinkClick r:id="rId4"/>
              </a:rPr>
              <a:t>http://15787595.nhd.weebly.com</a:t>
            </a:r>
            <a:endParaRPr lang="en-US" u="sng">
              <a:solidFill>
                <a:srgbClr val="D04947"/>
              </a:solidFill>
            </a:endParaRPr>
          </a:p>
          <a:p>
            <a:pPr eaLnBrk="0" hangingPunct="0"/>
            <a:endParaRPr lang="en-US" u="sng">
              <a:solidFill>
                <a:srgbClr val="D04947"/>
              </a:solidFill>
            </a:endParaRPr>
          </a:p>
          <a:p>
            <a:pPr eaLnBrk="0" hangingPunct="0"/>
            <a:r>
              <a:rPr lang="en-US">
                <a:solidFill>
                  <a:srgbClr val="222222"/>
                </a:solidFill>
              </a:rPr>
              <a:t>A Debate Distilled: The Consequences of Prohibition and the Volstead Act   </a:t>
            </a:r>
            <a:r>
              <a:rPr lang="en-US" u="sng">
                <a:solidFill>
                  <a:srgbClr val="D04947"/>
                </a:solidFill>
                <a:hlinkClick r:id="rId5"/>
              </a:rPr>
              <a:t>http://33212321.nhd.weebly.com</a:t>
            </a:r>
            <a:endParaRPr lang="en-US" u="sng">
              <a:solidFill>
                <a:srgbClr val="D04947"/>
              </a:solidFill>
            </a:endParaRPr>
          </a:p>
          <a:p>
            <a:pPr eaLnBrk="0" hangingPunct="0"/>
            <a:endParaRPr lang="en-US" u="sng">
              <a:solidFill>
                <a:srgbClr val="D04947"/>
              </a:solidFill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1371600"/>
          </a:xfrm>
        </p:spPr>
        <p:txBody>
          <a:bodyPr/>
          <a:lstStyle/>
          <a:p>
            <a:pPr eaLnBrk="1" hangingPunct="1"/>
            <a:r>
              <a:rPr lang="en-US" sz="45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Examples of Historical Websites</a:t>
            </a:r>
            <a:r>
              <a:rPr lang="en-US" sz="45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543800" cy="914400"/>
          </a:xfrm>
        </p:spPr>
        <p:txBody>
          <a:bodyPr/>
          <a:lstStyle/>
          <a:p>
            <a:pPr eaLnBrk="1" hangingPunct="1"/>
            <a:r>
              <a:rPr lang="en-US" sz="5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What is a Historical Paper?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7315200" cy="31242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30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Presents information and analyzes an event, person, place or idea from the past in writing. </a:t>
            </a:r>
          </a:p>
          <a:p>
            <a:pPr eaLnBrk="1" hangingPunct="1">
              <a:spcAft>
                <a:spcPts val="1000"/>
              </a:spcAft>
            </a:pPr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3000" i="1" smtClean="0">
                <a:latin typeface="Arial Narrow" pitchFamily="34" charset="0"/>
                <a:ea typeface="ＭＳ Ｐゴシック" pitchFamily="34" charset="-128"/>
              </a:rPr>
              <a:t>Although you might attach a map, chart or photograph that you refer to in your paper, you will rely mainly on words.</a:t>
            </a:r>
            <a:endParaRPr lang="en-US" sz="3000" smtClean="0">
              <a:solidFill>
                <a:srgbClr val="222222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543800" cy="914400"/>
          </a:xfrm>
        </p:spPr>
        <p:txBody>
          <a:bodyPr/>
          <a:lstStyle/>
          <a:p>
            <a:pPr eaLnBrk="1" hangingPunct="1"/>
            <a:r>
              <a:rPr lang="en-US" sz="5100" b="1" u="sng" smtClean="0">
                <a:solidFill>
                  <a:srgbClr val="200EFF"/>
                </a:solidFill>
                <a:ea typeface="ＭＳ Ｐゴシック" pitchFamily="34" charset="-128"/>
              </a:rPr>
              <a:t>Important Paper Rules</a:t>
            </a:r>
            <a:r>
              <a:rPr lang="en-US" sz="5100" b="1" smtClean="0">
                <a:solidFill>
                  <a:srgbClr val="200EFF"/>
                </a:solidFill>
                <a:ea typeface="ＭＳ Ｐゴシック" pitchFamily="34" charset="-128"/>
              </a:rPr>
              <a:t>: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239000" cy="51054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200" b="1" u="sng" smtClean="0">
                <a:latin typeface="Arial Narrow" pitchFamily="34" charset="0"/>
                <a:ea typeface="ＭＳ Ｐゴシック" pitchFamily="34" charset="-128"/>
              </a:rPr>
              <a:t>Length</a:t>
            </a:r>
            <a:r>
              <a:rPr lang="en-US" sz="320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3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 less</a:t>
            </a:r>
            <a:r>
              <a:rPr lang="en-US" sz="3200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than </a:t>
            </a:r>
            <a:r>
              <a:rPr lang="en-US" sz="3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1,500</a:t>
            </a:r>
            <a:r>
              <a:rPr lang="en-US" sz="3200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words</a:t>
            </a: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3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 more</a:t>
            </a:r>
            <a:r>
              <a:rPr lang="en-US" sz="3200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than </a:t>
            </a:r>
            <a:r>
              <a:rPr lang="en-US" sz="3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2,500</a:t>
            </a:r>
            <a:endParaRPr lang="en-US" sz="3200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3200" i="1" smtClean="0">
                <a:latin typeface="Arial Narrow" pitchFamily="34" charset="0"/>
                <a:ea typeface="ＭＳ Ｐゴシック" pitchFamily="34" charset="-128"/>
              </a:rPr>
              <a:t>Word count does not include notes, bibliography, illustration captions, or supplemental/appendix material</a:t>
            </a:r>
            <a:endParaRPr lang="en-US" sz="3200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None/>
            </a:pPr>
            <a:endParaRPr lang="en-US" sz="32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Citations</a:t>
            </a:r>
            <a:r>
              <a:rPr lang="en-US" sz="3200" smtClean="0">
                <a:latin typeface="Arial Narrow" pitchFamily="34" charset="0"/>
                <a:ea typeface="ＭＳ Ｐゴシック" pitchFamily="34" charset="-128"/>
              </a:rPr>
              <a:t> (footnotes, endnotes, or internal documentation) </a:t>
            </a:r>
            <a:r>
              <a:rPr lang="en-US" sz="32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are required</a:t>
            </a:r>
            <a:r>
              <a:rPr lang="en-US" sz="3200" smtClean="0">
                <a:latin typeface="Arial Narrow" pitchFamily="34" charset="0"/>
                <a:ea typeface="ＭＳ Ｐゴシック" pitchFamily="34" charset="-128"/>
              </a:rPr>
              <a:t>.</a:t>
            </a:r>
            <a:endParaRPr lang="en-US" sz="240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8001000" cy="914400"/>
          </a:xfrm>
        </p:spPr>
        <p:txBody>
          <a:bodyPr/>
          <a:lstStyle/>
          <a:p>
            <a:pPr eaLnBrk="1" hangingPunct="1"/>
            <a:r>
              <a:rPr lang="en-US" sz="5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This year’s History Fair theme: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638800"/>
            <a:ext cx="76200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Rights and Responsibilities</a:t>
            </a:r>
            <a:endParaRPr lang="en-US" sz="2000" b="1" smtClean="0">
              <a:solidFill>
                <a:srgbClr val="200EFF"/>
              </a:solidFill>
              <a:ea typeface="ＭＳ Ｐゴシック" pitchFamily="34" charset="-128"/>
            </a:endParaRPr>
          </a:p>
        </p:txBody>
      </p:sp>
      <p:pic>
        <p:nvPicPr>
          <p:cNvPr id="63491" name="Picture 5" descr="2014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700213"/>
            <a:ext cx="49244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YOU choose your </a:t>
            </a:r>
            <a:r>
              <a:rPr lang="en-US" b="1" u="sng" smtClean="0">
                <a:latin typeface="Arial Narrow" pitchFamily="34" charset="0"/>
                <a:ea typeface="ＭＳ Ｐゴシック" pitchFamily="34" charset="-128"/>
              </a:rPr>
              <a:t>own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topic!</a:t>
            </a:r>
          </a:p>
          <a:p>
            <a:pPr eaLnBrk="1" hangingPunct="1"/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YOU conduct research based on </a:t>
            </a:r>
            <a:r>
              <a:rPr lang="en-US" b="1" u="sng" smtClean="0">
                <a:latin typeface="Arial Narrow" pitchFamily="34" charset="0"/>
                <a:ea typeface="ＭＳ Ｐゴシック" pitchFamily="34" charset="-128"/>
              </a:rPr>
              <a:t>your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interests!</a:t>
            </a:r>
          </a:p>
          <a:p>
            <a:pPr eaLnBrk="1" hangingPunct="1"/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YOU develop </a:t>
            </a:r>
            <a:r>
              <a:rPr lang="en-US" b="1" u="sng" smtClean="0">
                <a:latin typeface="Arial Narrow" pitchFamily="34" charset="0"/>
                <a:ea typeface="ＭＳ Ｐゴシック" pitchFamily="34" charset="-128"/>
              </a:rPr>
              <a:t>your own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argument!</a:t>
            </a:r>
          </a:p>
          <a:p>
            <a:pPr eaLnBrk="1" hangingPunct="1"/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YOU choose the type of project </a:t>
            </a:r>
            <a:r>
              <a:rPr lang="en-US" b="1" u="sng" smtClean="0">
                <a:latin typeface="Arial Narrow" pitchFamily="34" charset="0"/>
                <a:ea typeface="ＭＳ Ｐゴシック" pitchFamily="34" charset="-128"/>
              </a:rPr>
              <a:t>you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will create!</a:t>
            </a: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49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What’s so great about History Fair?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239000" cy="1219200"/>
          </a:xfrm>
        </p:spPr>
        <p:txBody>
          <a:bodyPr/>
          <a:lstStyle/>
          <a:p>
            <a:pPr eaLnBrk="1" hangingPunct="1"/>
            <a:r>
              <a:rPr lang="en-US" sz="45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But </a:t>
            </a:r>
            <a:r>
              <a:rPr lang="en-US" sz="45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how</a:t>
            </a:r>
            <a:r>
              <a:rPr lang="en-US" sz="45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do I choose a topic that relates to that theme?!?!</a:t>
            </a:r>
          </a:p>
        </p:txBody>
      </p:sp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543800" cy="4572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Topics for research are everywhere! Think about a time in history or individuals or events that are interesting to you.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30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Start a list:</a:t>
            </a:r>
          </a:p>
          <a:p>
            <a:pPr lvl="1" eaLnBrk="1" hangingPunct="1"/>
            <a:r>
              <a:rPr lang="en-US" sz="3000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Use books, newspapers, etc. to add to your list.</a:t>
            </a:r>
            <a:r>
              <a:rPr lang="en-US" sz="2400" smtClean="0"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Talk with relatives, neighbors, or people you know who have lived through a particular time in history that interests you and add more ideas.</a:t>
            </a:r>
            <a:endParaRPr lang="en-US" sz="2400" smtClean="0">
              <a:solidFill>
                <a:srgbClr val="222222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sz="42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When making your list, ask yourself…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467600" cy="3962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Why are these topics </a:t>
            </a:r>
            <a:r>
              <a:rPr lang="en-US" sz="28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important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?</a:t>
            </a:r>
          </a:p>
          <a:p>
            <a:pPr algn="ctr" eaLnBrk="1" hangingPunct="1">
              <a:lnSpc>
                <a:spcPct val="80000"/>
              </a:lnSpc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How are these topics </a:t>
            </a:r>
            <a:r>
              <a:rPr lang="en-US" sz="28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significant in history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?</a:t>
            </a:r>
            <a:endParaRPr lang="en-US" sz="2800" b="1" smtClean="0">
              <a:latin typeface="Arial Narrow" pitchFamily="34" charset="0"/>
              <a:ea typeface="ＭＳ Ｐゴシック" pitchFamily="34" charset="-128"/>
            </a:endParaRPr>
          </a:p>
          <a:p>
            <a:pPr lvl="1" algn="ctr" eaLnBrk="1" hangingPunct="1">
              <a:lnSpc>
                <a:spcPct val="80000"/>
              </a:lnSpc>
            </a:pPr>
            <a:r>
              <a:rPr lang="en-US" sz="2400" i="1" smtClean="0">
                <a:latin typeface="Arial Narrow" pitchFamily="34" charset="0"/>
                <a:ea typeface="ＭＳ Ｐゴシック" pitchFamily="34" charset="-128"/>
              </a:rPr>
              <a:t>Relate it to History Fair theme - “Rights and Responsibilities”</a:t>
            </a:r>
            <a:endParaRPr lang="en-US" sz="24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 How did these topics </a:t>
            </a:r>
            <a:r>
              <a:rPr lang="en-US" sz="28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develop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 over time?</a:t>
            </a:r>
          </a:p>
          <a:p>
            <a:pPr algn="ctr" eaLnBrk="1" hangingPunct="1">
              <a:lnSpc>
                <a:spcPct val="80000"/>
              </a:lnSpc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 How did these topics </a:t>
            </a:r>
            <a:r>
              <a:rPr lang="en-US" sz="28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influence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 history?</a:t>
            </a:r>
            <a:endParaRPr lang="en-US" sz="1400" smtClean="0">
              <a:latin typeface="Trebuchet MS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7620000" cy="41148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Go back through the list and circle the ideas that best connect with this year’s theme.</a:t>
            </a:r>
          </a:p>
          <a:p>
            <a:pPr lvl="1" eaLnBrk="1" hangingPunct="1"/>
            <a:r>
              <a:rPr lang="en-US" sz="2700" b="1" i="1" smtClean="0">
                <a:latin typeface="Arial Narrow" pitchFamily="34" charset="0"/>
                <a:ea typeface="ＭＳ Ｐゴシック" pitchFamily="34" charset="-128"/>
              </a:rPr>
              <a:t>Rights and Responsibilites</a:t>
            </a:r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solidFill>
                  <a:srgbClr val="000001"/>
                </a:solidFill>
                <a:latin typeface="Arial Narrow" pitchFamily="34" charset="0"/>
                <a:ea typeface="ＭＳ Ｐゴシック" pitchFamily="34" charset="-128"/>
              </a:rPr>
              <a:t>Look over your choices and select </a:t>
            </a:r>
            <a:r>
              <a:rPr lang="en-US" sz="30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1</a:t>
            </a:r>
            <a:r>
              <a:rPr lang="en-US" sz="3000" smtClean="0">
                <a:solidFill>
                  <a:srgbClr val="000001"/>
                </a:solidFill>
                <a:latin typeface="Arial Narrow" pitchFamily="34" charset="0"/>
                <a:ea typeface="ＭＳ Ｐゴシック" pitchFamily="34" charset="-128"/>
              </a:rPr>
              <a:t> to begin researching.</a:t>
            </a:r>
          </a:p>
          <a:p>
            <a:pPr eaLnBrk="1" hangingPunct="1"/>
            <a:endParaRPr lang="en-US" sz="3000" smtClean="0">
              <a:solidFill>
                <a:srgbClr val="000001"/>
              </a:solidFill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3000" i="1" u="sng" smtClean="0">
                <a:solidFill>
                  <a:srgbClr val="000001"/>
                </a:solidFill>
                <a:latin typeface="Arial Narrow" pitchFamily="34" charset="0"/>
                <a:ea typeface="ＭＳ Ｐゴシック" pitchFamily="34" charset="-128"/>
              </a:rPr>
              <a:t>Keep your list because you might need it again</a:t>
            </a:r>
            <a:r>
              <a:rPr lang="en-US" sz="3000" smtClean="0">
                <a:solidFill>
                  <a:srgbClr val="000001"/>
                </a:solidFill>
                <a:latin typeface="Arial Narrow" pitchFamily="34" charset="0"/>
                <a:ea typeface="ＭＳ Ｐゴシック" pitchFamily="34" charset="-128"/>
              </a:rPr>
              <a:t>.</a:t>
            </a:r>
            <a:endParaRPr lang="en-US" sz="240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9144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200" b="1">
                <a:solidFill>
                  <a:srgbClr val="200EFF"/>
                </a:solidFill>
                <a:latin typeface="Arial Narrow" pitchFamily="34" charset="0"/>
              </a:rPr>
              <a:t>After you have created your list…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20675"/>
            <a:ext cx="8266113" cy="188912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4900" i="0" smtClean="0">
                <a:solidFill>
                  <a:srgbClr val="FFFFFF"/>
                </a:solidFill>
                <a:ea typeface="ＭＳ Ｐゴシック" pitchFamily="34" charset="-128"/>
              </a:rPr>
              <a:t>I’m </a:t>
            </a:r>
            <a:r>
              <a:rPr lang="en-US" sz="4900" smtClean="0">
                <a:solidFill>
                  <a:srgbClr val="FFFFFF"/>
                </a:solidFill>
                <a:ea typeface="ＭＳ Ｐゴシック" pitchFamily="34" charset="-128"/>
              </a:rPr>
              <a:t>so excited</a:t>
            </a:r>
            <a:r>
              <a:rPr lang="en-US" sz="4900" i="0" smtClean="0">
                <a:solidFill>
                  <a:srgbClr val="FFFFFF"/>
                </a:solidFill>
                <a:ea typeface="ＭＳ Ｐゴシック" pitchFamily="34" charset="-128"/>
              </a:rPr>
              <a:t> about the topic I’ve picked! </a:t>
            </a:r>
            <a:br>
              <a:rPr lang="en-US" sz="4900" i="0" smtClean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sz="4900" smtClean="0">
                <a:solidFill>
                  <a:srgbClr val="FFFFFF"/>
                </a:solidFill>
                <a:ea typeface="ＭＳ Ｐゴシック" pitchFamily="34" charset="-128"/>
              </a:rPr>
              <a:t>Now what?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730375" y="4043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1992313" y="4111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19338"/>
            <a:ext cx="67691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914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57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Research? Hmm…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33600"/>
            <a:ext cx="3962400" cy="3810000"/>
          </a:xfrm>
        </p:spPr>
        <p:txBody>
          <a:bodyPr/>
          <a:lstStyle/>
          <a:p>
            <a:pPr eaLnBrk="1" hangingPunct="1"/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What possible sources of information can I use?</a:t>
            </a:r>
          </a:p>
          <a:p>
            <a:pPr eaLnBrk="1" hangingPunct="1">
              <a:buFont typeface="Wingdings" pitchFamily="2" charset="2"/>
              <a:buNone/>
            </a:pPr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What are the best sources for my project?</a:t>
            </a:r>
          </a:p>
          <a:p>
            <a:pPr eaLnBrk="1" hangingPunct="1"/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Have I used a variety of resources?</a:t>
            </a: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1301750" y="3394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603500"/>
            <a:ext cx="36576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7543800" cy="1143000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en-US" sz="7700" b="1" smtClean="0">
                <a:latin typeface="Trebuchet MS" pitchFamily="34" charset="0"/>
                <a:ea typeface="ＭＳ Ｐゴシック" pitchFamily="34" charset="-128"/>
              </a:rPr>
              <a:t>Help…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989138"/>
            <a:ext cx="3276600" cy="3048000"/>
          </a:xfrm>
        </p:spPr>
        <p:txBody>
          <a:bodyPr/>
          <a:lstStyle/>
          <a:p>
            <a:pPr algn="ctr" eaLnBrk="1" hangingPunct="1"/>
            <a:r>
              <a:rPr lang="en-US" sz="3500" i="1" smtClean="0">
                <a:latin typeface="Arial Narrow" pitchFamily="34" charset="0"/>
                <a:ea typeface="ＭＳ Ｐゴシック" pitchFamily="34" charset="-128"/>
              </a:rPr>
              <a:t>Where could I find these resources?</a:t>
            </a:r>
            <a:endParaRPr lang="en-US" sz="35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sz="3500" i="1" smtClean="0">
                <a:latin typeface="Arial Narrow" pitchFamily="34" charset="0"/>
                <a:ea typeface="ＭＳ Ｐゴシック" pitchFamily="34" charset="-128"/>
              </a:rPr>
              <a:t>Do I know </a:t>
            </a:r>
            <a:r>
              <a:rPr lang="en-US" sz="3500" b="1" i="1" smtClean="0">
                <a:latin typeface="Arial Narrow" pitchFamily="34" charset="0"/>
                <a:ea typeface="ＭＳ Ｐゴシック" pitchFamily="34" charset="-128"/>
              </a:rPr>
              <a:t>how</a:t>
            </a:r>
            <a:r>
              <a:rPr lang="en-US" sz="3500" i="1" smtClean="0">
                <a:latin typeface="Arial Narrow" pitchFamily="34" charset="0"/>
                <a:ea typeface="ＭＳ Ｐゴシック" pitchFamily="34" charset="-128"/>
              </a:rPr>
              <a:t> to use them?</a:t>
            </a:r>
            <a:endParaRPr lang="en-US" sz="350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5410200" y="3886200"/>
            <a:ext cx="3200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100" b="1">
                <a:solidFill>
                  <a:srgbClr val="200EFF"/>
                </a:solidFill>
                <a:latin typeface="Trebuchet MS" pitchFamily="34" charset="0"/>
              </a:rPr>
              <a:t>Igo Public Library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2700338" y="5300663"/>
            <a:ext cx="243998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100" b="1">
                <a:solidFill>
                  <a:srgbClr val="200EFF"/>
                </a:solidFill>
                <a:latin typeface="Trebuchet MS" pitchFamily="34" charset="0"/>
              </a:rPr>
              <a:t>Stevenson Middle </a:t>
            </a:r>
          </a:p>
          <a:p>
            <a:pPr algn="ctr">
              <a:spcBef>
                <a:spcPct val="20000"/>
              </a:spcBef>
            </a:pPr>
            <a:r>
              <a:rPr lang="en-US" sz="2100" b="1">
                <a:solidFill>
                  <a:srgbClr val="200EFF"/>
                </a:solidFill>
                <a:latin typeface="Trebuchet MS" pitchFamily="34" charset="0"/>
              </a:rPr>
              <a:t>School Library</a:t>
            </a:r>
          </a:p>
        </p:txBody>
      </p:sp>
      <p:pic>
        <p:nvPicPr>
          <p:cNvPr id="75781" name="Picture 9" descr="image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Library_c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084763"/>
            <a:ext cx="3675063" cy="14573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81000"/>
            <a:ext cx="7467600" cy="914400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en-US" sz="5700" b="1" smtClean="0">
                <a:latin typeface="Trebuchet MS" pitchFamily="34" charset="0"/>
                <a:ea typeface="ＭＳ Ｐゴシック" pitchFamily="34" charset="-128"/>
              </a:rPr>
              <a:t>Primary Sources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76400"/>
            <a:ext cx="3352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Diaries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Journals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Speeches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Interviews</a:t>
            </a:r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i="1" smtClean="0">
                <a:latin typeface="Arial Narrow" pitchFamily="34" charset="0"/>
                <a:ea typeface="ＭＳ Ｐゴシック" pitchFamily="34" charset="-128"/>
              </a:rPr>
              <a:t>A primary source is actual material written or produced in the time period students are investigating.</a:t>
            </a:r>
            <a:endParaRPr lang="en-US" sz="160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77827" name="Picture 8" descr="MVC-003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057400"/>
            <a:ext cx="4267200" cy="3971925"/>
          </a:xfrm>
        </p:spPr>
      </p:pic>
    </p:spTree>
  </p:cSld>
  <p:clrMapOvr>
    <a:masterClrMapping/>
  </p:clrMapOvr>
  <p:transition advClick="0" advTm="8000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pPr eaLnBrk="1" hangingPunct="1"/>
            <a:r>
              <a:rPr lang="en-US" sz="5700" b="1" smtClean="0">
                <a:latin typeface="Trebuchet MS" pitchFamily="34" charset="0"/>
                <a:ea typeface="ＭＳ Ｐゴシック" pitchFamily="34" charset="-128"/>
              </a:rPr>
              <a:t>Secondary Sources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00200" y="1905000"/>
            <a:ext cx="3733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Books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Articles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Internet resources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Experts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on the topic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i="1" smtClean="0">
                <a:latin typeface="Arial Narrow" pitchFamily="34" charset="0"/>
                <a:ea typeface="ＭＳ Ｐゴシック" pitchFamily="34" charset="-128"/>
              </a:rPr>
              <a:t>A secondary source is an account of the past created by people writing about events sometime after they happened.</a:t>
            </a:r>
            <a:endParaRPr lang="en-US" sz="21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79875" name="Picture 5" descr="MVC-010S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905000"/>
            <a:ext cx="3886200" cy="3962400"/>
          </a:xfrm>
        </p:spPr>
      </p:pic>
    </p:spTree>
  </p:cSld>
  <p:clrMapOvr>
    <a:masterClrMapping/>
  </p:clrMapOvr>
  <p:transition advClick="0" advTm="8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600200" y="1828800"/>
            <a:ext cx="4114800" cy="40386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 Narrow" pitchFamily="34" charset="0"/>
                <a:ea typeface="ＭＳ Ｐゴシック" pitchFamily="34" charset="-128"/>
              </a:rPr>
              <a:t>Tertiary sources are based on a collection of primary and secondary sources and may or may not be written by an expert. </a:t>
            </a:r>
          </a:p>
          <a:p>
            <a:pPr eaLnBrk="1" hangingPunct="1"/>
            <a:endParaRPr lang="en-US" sz="24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24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Tertiary sources should </a:t>
            </a:r>
            <a:r>
              <a:rPr lang="en-US" sz="24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never</a:t>
            </a:r>
            <a:r>
              <a:rPr lang="en-US" sz="24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appear in your bibliography!</a:t>
            </a:r>
            <a:endParaRPr lang="en-US" sz="24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endParaRPr lang="en-US" sz="24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2400" smtClean="0">
                <a:latin typeface="Arial Narrow" pitchFamily="34" charset="0"/>
                <a:ea typeface="ＭＳ Ｐゴシック" pitchFamily="34" charset="-128"/>
              </a:rPr>
              <a:t>They are only used as exploratory sources, to give you ideas about what to research.</a:t>
            </a:r>
            <a:endParaRPr lang="en-US" sz="1600" smtClean="0">
              <a:ea typeface="ＭＳ Ｐゴシック" pitchFamily="34" charset="-128"/>
            </a:endParaRPr>
          </a:p>
        </p:txBody>
      </p:sp>
      <p:sp>
        <p:nvSpPr>
          <p:cNvPr id="81922" name="TextBox 4"/>
          <p:cNvSpPr txBox="1">
            <a:spLocks noChangeArrowheads="1"/>
          </p:cNvSpPr>
          <p:nvPr/>
        </p:nvSpPr>
        <p:spPr bwMode="auto">
          <a:xfrm>
            <a:off x="1317625" y="381000"/>
            <a:ext cx="57689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700" b="1">
                <a:solidFill>
                  <a:srgbClr val="574A3A"/>
                </a:solidFill>
                <a:latin typeface="Trebuchet MS" pitchFamily="34" charset="0"/>
              </a:rPr>
              <a:t>Tertiary Sources</a:t>
            </a:r>
            <a:endParaRPr lang="en-US" sz="5700" b="1">
              <a:solidFill>
                <a:srgbClr val="574A3A"/>
              </a:solidFill>
              <a:latin typeface="Times New Roman" pitchFamily="18" charset="0"/>
            </a:endParaRPr>
          </a:p>
        </p:txBody>
      </p:sp>
      <p:sp>
        <p:nvSpPr>
          <p:cNvPr id="81923" name="TextBox 6"/>
          <p:cNvSpPr txBox="1">
            <a:spLocks noChangeArrowheads="1"/>
          </p:cNvSpPr>
          <p:nvPr/>
        </p:nvSpPr>
        <p:spPr bwMode="auto">
          <a:xfrm>
            <a:off x="5854700" y="1828800"/>
            <a:ext cx="32908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000" i="1" u="sng">
                <a:latin typeface="Trebuchet MS" pitchFamily="34" charset="0"/>
              </a:rPr>
              <a:t>Examples</a:t>
            </a:r>
            <a:r>
              <a:rPr lang="en-US" sz="2000" i="1">
                <a:latin typeface="Trebuchet MS" pitchFamily="34" charset="0"/>
              </a:rPr>
              <a:t>: dictionaries, </a:t>
            </a:r>
          </a:p>
          <a:p>
            <a:pPr algn="r">
              <a:spcBef>
                <a:spcPct val="20000"/>
              </a:spcBef>
            </a:pPr>
            <a:r>
              <a:rPr lang="en-US" sz="2000" i="1">
                <a:latin typeface="Trebuchet MS" pitchFamily="34" charset="0"/>
              </a:rPr>
              <a:t>encyclopedias, fact books, </a:t>
            </a:r>
          </a:p>
          <a:p>
            <a:pPr algn="r">
              <a:spcBef>
                <a:spcPct val="20000"/>
              </a:spcBef>
            </a:pPr>
            <a:r>
              <a:rPr lang="en-US" sz="2000" i="1">
                <a:latin typeface="Trebuchet MS" pitchFamily="34" charset="0"/>
              </a:rPr>
              <a:t>and guidebooks.</a:t>
            </a:r>
            <a:endParaRPr lang="en-US" sz="2000">
              <a:latin typeface="Trebuchet MS" pitchFamily="34" charset="0"/>
            </a:endParaRPr>
          </a:p>
        </p:txBody>
      </p:sp>
      <p:pic>
        <p:nvPicPr>
          <p:cNvPr id="81924" name="Picture 7" descr="100_0510.JPG"/>
          <p:cNvPicPr>
            <a:picLocks noChangeAspect="1"/>
          </p:cNvPicPr>
          <p:nvPr/>
        </p:nvPicPr>
        <p:blipFill>
          <a:blip r:embed="rId3"/>
          <a:srcRect l="8876" t="3551" r="5325" b="14793"/>
          <a:stretch>
            <a:fillRect/>
          </a:stretch>
        </p:blipFill>
        <p:spPr bwMode="auto">
          <a:xfrm>
            <a:off x="5791200" y="2992438"/>
            <a:ext cx="32004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5867400" y="5486400"/>
            <a:ext cx="29511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b="1">
                <a:solidFill>
                  <a:srgbClr val="200EFF"/>
                </a:solidFill>
                <a:latin typeface="Trebuchet MS" pitchFamily="34" charset="0"/>
              </a:rPr>
              <a:t>Wikipedia is not a reliable source and should not be utilized or appear in your bibliography!</a:t>
            </a:r>
            <a:endParaRPr lang="en-US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8153400" cy="914400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</a:rPr>
              <a:t>As you read, WRITE things down!</a:t>
            </a:r>
            <a:endParaRPr lang="en-US" smtClean="0"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28800"/>
            <a:ext cx="7467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To be a responsible researcher, you </a:t>
            </a:r>
            <a:r>
              <a:rPr lang="en-US" b="1" u="sng" smtClean="0">
                <a:latin typeface="Arial Narrow" pitchFamily="34" charset="0"/>
                <a:ea typeface="ＭＳ Ｐゴシック" pitchFamily="34" charset="-128"/>
              </a:rPr>
              <a:t>MUST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give credit to your source of information in a bibliography.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It is important to collect the critical information from every source you plan to use:</a:t>
            </a:r>
          </a:p>
          <a:p>
            <a:pPr lvl="1"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z="2500" i="1" smtClean="0">
                <a:latin typeface="Arial Narrow" pitchFamily="34" charset="0"/>
                <a:ea typeface="ＭＳ Ｐゴシック" pitchFamily="34" charset="-128"/>
              </a:rPr>
              <a:t> Author’s name, titles, publishers, date of publication, and page number for quotes.</a:t>
            </a:r>
            <a:endParaRPr lang="en-US" sz="36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en-US" b="1" smtClean="0">
                <a:latin typeface="Arial Narrow" pitchFamily="34" charset="0"/>
                <a:ea typeface="ＭＳ Ｐゴシック" pitchFamily="34" charset="-128"/>
              </a:rPr>
              <a:t>Use research note pages!</a:t>
            </a:r>
            <a:endParaRPr lang="en-US" sz="3600" b="1" smtClean="0"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1219200"/>
          </a:xfrm>
        </p:spPr>
        <p:txBody>
          <a:bodyPr/>
          <a:lstStyle/>
          <a:p>
            <a:pPr eaLnBrk="1" hangingPunct="1"/>
            <a:r>
              <a:rPr lang="en-US" sz="3800" b="1" u="sng" smtClean="0">
                <a:solidFill>
                  <a:srgbClr val="200EFF"/>
                </a:solidFill>
                <a:ea typeface="ＭＳ Ｐゴシック" pitchFamily="34" charset="-128"/>
              </a:rPr>
              <a:t>History Fair</a:t>
            </a:r>
            <a:r>
              <a:rPr lang="en-US" smtClean="0">
                <a:solidFill>
                  <a:srgbClr val="200EFF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rgbClr val="200EFF"/>
                </a:solidFill>
                <a:ea typeface="ＭＳ Ｐゴシック" pitchFamily="34" charset="-128"/>
              </a:rPr>
            </a:br>
            <a:r>
              <a:rPr lang="en-US" sz="3600" i="1" smtClean="0">
                <a:solidFill>
                  <a:srgbClr val="200EFF"/>
                </a:solidFill>
                <a:ea typeface="ＭＳ Ｐゴシック" pitchFamily="34" charset="-128"/>
              </a:rPr>
              <a:t>Where the student is the historian…</a:t>
            </a:r>
            <a:endParaRPr lang="en-US" smtClean="0">
              <a:solidFill>
                <a:srgbClr val="200EFF"/>
              </a:solidFill>
              <a:ea typeface="ＭＳ Ｐゴシック" pitchFamily="34" charset="-128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391400" cy="426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Investigate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 a topic based on </a:t>
            </a:r>
            <a:r>
              <a:rPr lang="en-US" sz="3100" u="sng" smtClean="0">
                <a:latin typeface="Arial Narrow" pitchFamily="34" charset="0"/>
                <a:ea typeface="ＭＳ Ｐゴシック" pitchFamily="34" charset="-128"/>
              </a:rPr>
              <a:t>your interests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en-US" sz="31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Research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 primary and secondary sources, </a:t>
            </a:r>
            <a:r>
              <a:rPr lang="en-US" sz="3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analyze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 and </a:t>
            </a:r>
            <a:r>
              <a:rPr lang="en-US" sz="3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synthesize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 the sources, and </a:t>
            </a:r>
            <a:r>
              <a:rPr lang="en-US" sz="3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develop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3100" u="sng" smtClean="0">
                <a:latin typeface="Arial Narrow" pitchFamily="34" charset="0"/>
                <a:ea typeface="ＭＳ Ｐゴシック" pitchFamily="34" charset="-128"/>
              </a:rPr>
              <a:t>your own argument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en-US" sz="31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Produce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 a project to communicate </a:t>
            </a:r>
            <a:r>
              <a:rPr lang="en-US" sz="3100" u="sng" smtClean="0">
                <a:latin typeface="Arial Narrow" pitchFamily="34" charset="0"/>
                <a:ea typeface="ＭＳ Ｐゴシック" pitchFamily="34" charset="-128"/>
              </a:rPr>
              <a:t>your work</a:t>
            </a:r>
            <a:r>
              <a:rPr lang="en-US" sz="3100" smtClean="0">
                <a:latin typeface="Arial Narrow" pitchFamily="34" charset="0"/>
                <a:ea typeface="ＭＳ Ｐゴシック" pitchFamily="34" charset="-128"/>
              </a:rPr>
              <a:t> which is appreciated and judged by school and community volunteers.</a:t>
            </a:r>
            <a:endParaRPr lang="en-US" sz="3100" smtClean="0">
              <a:solidFill>
                <a:srgbClr val="333333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3886200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5700" smtClean="0">
                <a:latin typeface="Britannic Bold"/>
                <a:ea typeface="ＭＳ Ｐゴシック" pitchFamily="34" charset="-128"/>
              </a:rPr>
              <a:t>Plagiarism</a:t>
            </a:r>
            <a:endParaRPr lang="en-US" sz="5400" smtClean="0">
              <a:latin typeface="Britannic Bold"/>
              <a:ea typeface="ＭＳ Ｐゴシック" pitchFamily="34" charset="-128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2057400" y="1752600"/>
            <a:ext cx="6934200" cy="4572000"/>
          </a:xfrm>
        </p:spPr>
        <p:txBody>
          <a:bodyPr/>
          <a:lstStyle/>
          <a:p>
            <a:pPr eaLnBrk="1" hangingPunct="1"/>
            <a:r>
              <a:rPr lang="en-US" sz="4400" b="1" smtClean="0">
                <a:ea typeface="ＭＳ Ｐゴシック" pitchFamily="34" charset="-128"/>
              </a:rPr>
              <a:t>Plagiarism</a:t>
            </a:r>
            <a:r>
              <a:rPr lang="en-US" sz="4400" smtClean="0">
                <a:ea typeface="ＭＳ Ｐゴシック" pitchFamily="34" charset="-128"/>
              </a:rPr>
              <a:t> — </a:t>
            </a:r>
            <a:r>
              <a:rPr lang="en-US" sz="4400" i="1" smtClean="0">
                <a:ea typeface="ＭＳ Ｐゴシック" pitchFamily="34" charset="-128"/>
              </a:rPr>
              <a:t>to present the ideas or words of another as one’s own.</a:t>
            </a:r>
            <a:endParaRPr lang="en-US" sz="440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4400" smtClean="0">
              <a:ea typeface="ＭＳ Ｐゴシック" pitchFamily="34" charset="-128"/>
            </a:endParaRPr>
          </a:p>
          <a:p>
            <a:pPr eaLnBrk="1" hangingPunct="1"/>
            <a:r>
              <a:rPr lang="en-US" sz="4400" b="1" smtClean="0">
                <a:ea typeface="ＭＳ Ｐゴシック" pitchFamily="34" charset="-128"/>
              </a:rPr>
              <a:t>Cheating</a:t>
            </a:r>
            <a:r>
              <a:rPr lang="en-US" sz="4400" smtClean="0">
                <a:ea typeface="ＭＳ Ｐゴシック" pitchFamily="34" charset="-128"/>
              </a:rPr>
              <a:t> — </a:t>
            </a:r>
            <a:r>
              <a:rPr lang="en-US" sz="4400" i="1" smtClean="0">
                <a:ea typeface="ＭＳ Ｐゴシック" pitchFamily="34" charset="-128"/>
              </a:rPr>
              <a:t>to practice fraud or deception; to behave dishonestly.</a:t>
            </a:r>
            <a:endParaRPr lang="en-US" sz="4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8153400" cy="9144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4200" b="1" smtClean="0">
                <a:latin typeface="Britannic Bold"/>
                <a:ea typeface="ＭＳ Ｐゴシック" pitchFamily="34" charset="-128"/>
              </a:rPr>
              <a:t>Examples of Plagiarism/Cheating</a:t>
            </a:r>
            <a:endParaRPr lang="en-US" sz="4200" smtClean="0">
              <a:latin typeface="Britannic Bold"/>
              <a:ea typeface="ＭＳ Ｐゴシック" pitchFamily="34" charset="-128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752600"/>
            <a:ext cx="7467600" cy="3962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Buying or downloading a pre-written essay online and turning it in as your own.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Turning in another student’s work as your own.</a:t>
            </a:r>
          </a:p>
          <a:p>
            <a:pPr eaLnBrk="1" hangingPunct="1"/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Copying </a:t>
            </a:r>
            <a:r>
              <a:rPr lang="en-US" b="1" i="1" smtClean="0">
                <a:latin typeface="Arial Narrow" pitchFamily="34" charset="0"/>
                <a:ea typeface="ＭＳ Ｐゴシック" pitchFamily="34" charset="-128"/>
              </a:rPr>
              <a:t>any</a:t>
            </a: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portion of another person’s work without acknowledgement or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991600" cy="9144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4000" b="1" smtClean="0">
                <a:latin typeface="Britannic Bold"/>
                <a:ea typeface="ＭＳ Ｐゴシック" pitchFamily="34" charset="-128"/>
              </a:rPr>
              <a:t>More Examples of Plagiarism/Cheating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1752600" y="1676400"/>
            <a:ext cx="6629400" cy="45720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Paraphrasing (put into your own words) ideas from a source </a:t>
            </a:r>
            <a:r>
              <a:rPr lang="en-US" sz="2800" b="1" smtClean="0">
                <a:latin typeface="Arial Narrow" pitchFamily="34" charset="0"/>
                <a:ea typeface="ＭＳ Ｐゴシック" pitchFamily="34" charset="-128"/>
              </a:rPr>
              <a:t>but not citing source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Copying material from a source </a:t>
            </a:r>
            <a:r>
              <a:rPr lang="en-US" sz="2800" b="1" smtClean="0">
                <a:latin typeface="Arial Narrow" pitchFamily="34" charset="0"/>
                <a:ea typeface="ＭＳ Ｐゴシック" pitchFamily="34" charset="-128"/>
              </a:rPr>
              <a:t>but not putting that information in quotation marks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.</a:t>
            </a:r>
          </a:p>
          <a:p>
            <a:pPr algn="ctr" eaLnBrk="1" hangingPunct="1"/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Cutting/pasting from websites and presenting  it as your own work.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sz="2800" b="1" smtClean="0">
                <a:latin typeface="Arial Narrow" pitchFamily="34" charset="0"/>
                <a:ea typeface="ＭＳ Ｐゴシック" pitchFamily="34" charset="-128"/>
              </a:rPr>
              <a:t>Forging your parent/guardian’s signature.</a:t>
            </a:r>
            <a:endParaRPr lang="en-US" sz="28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153400" cy="1066800"/>
          </a:xfrm>
        </p:spPr>
        <p:txBody>
          <a:bodyPr/>
          <a:lstStyle/>
          <a:p>
            <a:pPr eaLnBrk="1" hangingPunct="1"/>
            <a:r>
              <a:rPr lang="en-US" b="1" u="sng" smtClean="0">
                <a:ea typeface="ＭＳ Ｐゴシック" pitchFamily="34" charset="-128"/>
              </a:rPr>
              <a:t>Consequences of Plagiarism</a:t>
            </a:r>
            <a:r>
              <a:rPr lang="en-US" b="1" smtClean="0">
                <a:ea typeface="ＭＳ Ｐゴシック" pitchFamily="34" charset="-128"/>
              </a:rPr>
              <a:t>: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133600"/>
            <a:ext cx="7239000" cy="3505200"/>
          </a:xfrm>
        </p:spPr>
        <p:txBody>
          <a:bodyPr/>
          <a:lstStyle/>
          <a:p>
            <a:pPr algn="ctr" eaLnBrk="1" hangingPunct="1"/>
            <a:r>
              <a:rPr lang="en-US" sz="3400" b="1" smtClean="0">
                <a:latin typeface="Arial Narrow" pitchFamily="34" charset="0"/>
                <a:ea typeface="ＭＳ Ｐゴシック" pitchFamily="34" charset="-128"/>
              </a:rPr>
              <a:t>Your parents will be notified.</a:t>
            </a:r>
          </a:p>
          <a:p>
            <a:pPr algn="ctr" eaLnBrk="1" hangingPunct="1"/>
            <a:endParaRPr lang="en-US" sz="3400" b="1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sz="3400" b="1" smtClean="0">
                <a:latin typeface="Arial Narrow" pitchFamily="34" charset="0"/>
                <a:ea typeface="ＭＳ Ｐゴシック" pitchFamily="34" charset="-128"/>
              </a:rPr>
              <a:t>You will fail your History Fair project.</a:t>
            </a:r>
          </a:p>
          <a:p>
            <a:pPr algn="ctr" eaLnBrk="1" hangingPunct="1"/>
            <a:endParaRPr lang="en-US" sz="3400" b="1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/>
            <a:r>
              <a:rPr lang="en-US" sz="3400" b="1" smtClean="0">
                <a:latin typeface="Arial Narrow" pitchFamily="34" charset="0"/>
                <a:ea typeface="ＭＳ Ｐゴシック" pitchFamily="34" charset="-128"/>
              </a:rPr>
              <a:t>You will receive a written referral to the Academic Dean.</a:t>
            </a:r>
            <a:endParaRPr lang="en-US" sz="28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077200" cy="6172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This is your time to shine!</a:t>
            </a: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  </a:t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4200" smtClean="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rPr>
              <a:t>Do your OWN work and be proud of it!</a:t>
            </a:r>
            <a:endParaRPr lang="en-US" smtClean="0">
              <a:solidFill>
                <a:schemeClr val="tx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447800"/>
            <a:ext cx="495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History Fair Project Categories</a:t>
            </a:r>
            <a:r>
              <a:rPr lang="en-US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5438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200EFF"/>
                </a:solidFill>
                <a:latin typeface="Arial Italic" pitchFamily="34" charset="0"/>
                <a:ea typeface="ＭＳ Ｐゴシック" pitchFamily="34" charset="-128"/>
              </a:rPr>
              <a:t>Exhibit</a:t>
            </a:r>
            <a:r>
              <a:rPr lang="en-US" sz="2800" smtClean="0">
                <a:latin typeface="Arial Italic" pitchFamily="34" charset="0"/>
                <a:ea typeface="ＭＳ Ｐゴシック" pitchFamily="34" charset="-128"/>
              </a:rPr>
              <a:t> (individual -or- small group*)</a:t>
            </a:r>
          </a:p>
          <a:p>
            <a:pPr eaLnBrk="1" hangingPunct="1">
              <a:lnSpc>
                <a:spcPct val="70000"/>
              </a:lnSpc>
            </a:pPr>
            <a:endParaRPr lang="en-US" sz="2800" smtClean="0">
              <a:latin typeface="Arial Italic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200EFF"/>
                </a:solidFill>
                <a:latin typeface="Arial Italic" pitchFamily="34" charset="0"/>
                <a:ea typeface="ＭＳ Ｐゴシック" pitchFamily="34" charset="-128"/>
              </a:rPr>
              <a:t>Documentary</a:t>
            </a:r>
            <a:r>
              <a:rPr lang="en-US" sz="2800" smtClean="0">
                <a:latin typeface="Arial Italic" pitchFamily="34" charset="0"/>
                <a:ea typeface="ＭＳ Ｐゴシック" pitchFamily="34" charset="-128"/>
              </a:rPr>
              <a:t> (individual -or- small group*)</a:t>
            </a:r>
          </a:p>
          <a:p>
            <a:pPr eaLnBrk="1" hangingPunct="1">
              <a:lnSpc>
                <a:spcPct val="70000"/>
              </a:lnSpc>
            </a:pPr>
            <a:endParaRPr lang="en-US" sz="2800" smtClean="0">
              <a:latin typeface="Arial Italic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200EFF"/>
                </a:solidFill>
                <a:latin typeface="Arial Italic" pitchFamily="34" charset="0"/>
                <a:ea typeface="ＭＳ Ｐゴシック" pitchFamily="34" charset="-128"/>
              </a:rPr>
              <a:t>Performance</a:t>
            </a:r>
            <a:r>
              <a:rPr lang="en-US" sz="2800" smtClean="0">
                <a:latin typeface="Arial Italic" pitchFamily="34" charset="0"/>
                <a:ea typeface="ＭＳ Ｐゴシック" pitchFamily="34" charset="-128"/>
              </a:rPr>
              <a:t> (individual -or- small group*)</a:t>
            </a:r>
          </a:p>
          <a:p>
            <a:pPr eaLnBrk="1" hangingPunct="1">
              <a:lnSpc>
                <a:spcPct val="70000"/>
              </a:lnSpc>
            </a:pPr>
            <a:endParaRPr lang="en-US" sz="2800" smtClean="0">
              <a:latin typeface="Arial Italic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200EFF"/>
                </a:solidFill>
                <a:latin typeface="Arial Italic" pitchFamily="34" charset="0"/>
                <a:ea typeface="ＭＳ Ｐゴシック" pitchFamily="34" charset="-128"/>
              </a:rPr>
              <a:t>Website</a:t>
            </a:r>
            <a:r>
              <a:rPr lang="en-US" sz="2800" smtClean="0">
                <a:latin typeface="Arial Italic" pitchFamily="34" charset="0"/>
                <a:ea typeface="ＭＳ Ｐゴシック" pitchFamily="34" charset="-128"/>
              </a:rPr>
              <a:t> (individual -or- small group*)</a:t>
            </a:r>
          </a:p>
          <a:p>
            <a:pPr eaLnBrk="1" hangingPunct="1">
              <a:lnSpc>
                <a:spcPct val="70000"/>
              </a:lnSpc>
            </a:pPr>
            <a:endParaRPr lang="en-US" sz="2800" smtClean="0">
              <a:latin typeface="Arial Italic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800" b="1" smtClean="0">
                <a:solidFill>
                  <a:srgbClr val="200EFF"/>
                </a:solidFill>
                <a:latin typeface="Arial Italic" pitchFamily="34" charset="0"/>
                <a:ea typeface="ＭＳ Ｐゴシック" pitchFamily="34" charset="-128"/>
              </a:rPr>
              <a:t>Research Paper</a:t>
            </a:r>
            <a:r>
              <a:rPr lang="en-US" sz="2800" smtClean="0">
                <a:latin typeface="Arial Italic" pitchFamily="34" charset="0"/>
                <a:ea typeface="ＭＳ Ｐゴシック" pitchFamily="34" charset="-128"/>
              </a:rPr>
              <a:t> (individual ONLY)</a:t>
            </a:r>
          </a:p>
          <a:p>
            <a:pPr eaLnBrk="1" hangingPunct="1">
              <a:lnSpc>
                <a:spcPct val="70000"/>
              </a:lnSpc>
            </a:pPr>
            <a:endParaRPr lang="en-US" sz="2800" smtClean="0">
              <a:latin typeface="Arial Italic" pitchFamily="34" charset="0"/>
              <a:ea typeface="ＭＳ Ｐゴシック" pitchFamily="34" charset="-128"/>
            </a:endParaRP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800" smtClean="0">
                <a:latin typeface="Arial Italic" pitchFamily="34" charset="0"/>
                <a:ea typeface="ＭＳ Ｐゴシック" pitchFamily="34" charset="-128"/>
              </a:rPr>
              <a:t>*Small group = 2 - 3 students MAX! and they must be in your class</a:t>
            </a:r>
            <a:endParaRPr lang="en-US" sz="2400" smtClean="0">
              <a:latin typeface="Arial Italic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z="57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What is a Historical Exhibit?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7162800" cy="4343400"/>
          </a:xfrm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Presents information about an 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event, person, place, 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or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idea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 from the past 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by physically displaying documents, images, 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or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objects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.  </a:t>
            </a:r>
          </a:p>
          <a:p>
            <a:pPr algn="ctr" eaLnBrk="1" hangingPunct="1">
              <a:spcAft>
                <a:spcPts val="1000"/>
              </a:spcAft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en-US" sz="2800" i="1" smtClean="0">
                <a:latin typeface="Arial Narrow" pitchFamily="34" charset="0"/>
                <a:ea typeface="ＭＳ Ｐゴシック" pitchFamily="34" charset="-128"/>
              </a:rPr>
              <a:t>We often see exhibits at museums, historic sites, park visitor centers, classrooms, etc..</a:t>
            </a: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en-US" sz="2800" i="1" smtClean="0">
                <a:latin typeface="Arial Narrow" pitchFamily="34" charset="0"/>
                <a:ea typeface="ＭＳ Ｐゴシック" pitchFamily="34" charset="-128"/>
              </a:rPr>
              <a:t>You will tell the story of your research through historic photographs, maps, drawings or other interesting objects.</a:t>
            </a:r>
            <a:endParaRPr lang="en-US" sz="2800" smtClean="0">
              <a:solidFill>
                <a:srgbClr val="222222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848600" cy="914400"/>
          </a:xfrm>
        </p:spPr>
        <p:txBody>
          <a:bodyPr/>
          <a:lstStyle/>
          <a:p>
            <a:pPr eaLnBrk="1" hangingPunct="1"/>
            <a:r>
              <a:rPr lang="en-US" sz="57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Important Exhibit Rules</a:t>
            </a:r>
            <a:r>
              <a:rPr lang="en-US" sz="57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924800" cy="38100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0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Must be </a:t>
            </a:r>
            <a:r>
              <a:rPr lang="en-US" sz="3000" b="1" i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 larger</a:t>
            </a:r>
            <a:r>
              <a:rPr lang="en-US" sz="3000" b="1" i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than:</a:t>
            </a:r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600" smtClean="0">
                <a:latin typeface="Arial Narrow" pitchFamily="34" charset="0"/>
                <a:ea typeface="ＭＳ Ｐゴシック" pitchFamily="34" charset="-128"/>
              </a:rPr>
              <a:t>40 inches wide, 30 inches deep, and 6 feet high.</a:t>
            </a:r>
          </a:p>
          <a:p>
            <a:pPr eaLnBrk="1" hangingPunct="1">
              <a:lnSpc>
                <a:spcPct val="95000"/>
              </a:lnSpc>
              <a:buClrTx/>
              <a:buSzTx/>
              <a:buFontTx/>
              <a:buNone/>
            </a:pPr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Media devices </a:t>
            </a:r>
            <a:r>
              <a:rPr lang="en-US" sz="3000" i="1" smtClean="0">
                <a:latin typeface="Arial Narrow" pitchFamily="34" charset="0"/>
                <a:ea typeface="ＭＳ Ｐゴシック" pitchFamily="34" charset="-128"/>
              </a:rPr>
              <a:t>(DVD players, computers, etc.)</a:t>
            </a:r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   are allowed, but </a:t>
            </a:r>
            <a:r>
              <a:rPr lang="en-US" sz="30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runtime is limited to</a:t>
            </a:r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30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3 minutes</a:t>
            </a:r>
            <a:r>
              <a:rPr lang="en-US" sz="3000" smtClean="0">
                <a:latin typeface="Arial Narrow" pitchFamily="34" charset="0"/>
                <a:ea typeface="ＭＳ Ｐゴシック" pitchFamily="34" charset="-128"/>
              </a:rPr>
              <a:t>.</a:t>
            </a: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None/>
            </a:pPr>
            <a:endParaRPr lang="en-US" sz="30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0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500-word limit on student created text.</a:t>
            </a:r>
            <a:endParaRPr lang="en-US" sz="300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"/>
            <a:ext cx="716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848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What is a Historical Documentary?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7696200" cy="4038600"/>
          </a:xfrm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Presents information about an event, person, place or idea from the past through a 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10-minute presentation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:</a:t>
            </a:r>
            <a:endParaRPr lang="en-US" sz="29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spcAft>
                <a:spcPts val="1000"/>
              </a:spcAft>
            </a:pPr>
            <a:r>
              <a:rPr lang="en-US" sz="2600" i="1" smtClean="0">
                <a:latin typeface="Arial Narrow" pitchFamily="34" charset="0"/>
                <a:ea typeface="ＭＳ Ｐゴシック" pitchFamily="34" charset="-128"/>
              </a:rPr>
              <a:t>showcases documents, images, photographs, and actual footage of the topic you are researching. </a:t>
            </a:r>
            <a:r>
              <a:rPr lang="en-US" sz="2500" smtClean="0">
                <a:latin typeface="Arial Narrow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spcAft>
                <a:spcPts val="1000"/>
              </a:spcAft>
            </a:pPr>
            <a:endParaRPr lang="en-US" sz="2900" smtClean="0">
              <a:latin typeface="Arial Narrow" pitchFamily="34" charset="0"/>
              <a:ea typeface="ＭＳ Ｐゴシック" pitchFamily="34" charset="-128"/>
            </a:endParaRPr>
          </a:p>
          <a:p>
            <a:pPr eaLnBrk="1" hangingPunct="1">
              <a:spcAft>
                <a:spcPts val="1000"/>
              </a:spcAft>
            </a:pP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Your documentary needs both 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primary and secondary research</a:t>
            </a:r>
            <a:r>
              <a:rPr lang="en-US" sz="2800" smtClean="0">
                <a:latin typeface="Arial Narrow" pitchFamily="34" charset="0"/>
                <a:ea typeface="ＭＳ Ｐゴシック" pitchFamily="34" charset="-128"/>
              </a:rPr>
              <a:t>. </a:t>
            </a:r>
            <a:r>
              <a:rPr lang="en-US" sz="2800" i="1" smtClean="0">
                <a:latin typeface="Arial Narrow" pitchFamily="34" charset="0"/>
                <a:ea typeface="ＭＳ Ｐゴシック" pitchFamily="34" charset="-128"/>
              </a:rPr>
              <a:t>But, can also be an original production.</a:t>
            </a:r>
            <a:endParaRPr lang="en-US" sz="330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914400"/>
          </a:xfrm>
        </p:spPr>
        <p:txBody>
          <a:bodyPr/>
          <a:lstStyle/>
          <a:p>
            <a:pPr eaLnBrk="1" hangingPunct="1"/>
            <a:r>
              <a:rPr lang="en-US" sz="51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Important Documentary Rules</a:t>
            </a:r>
            <a:r>
              <a:rPr lang="en-US" sz="51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229600" cy="4267200"/>
          </a:xfrm>
        </p:spPr>
        <p:txBody>
          <a:bodyPr/>
          <a:lstStyle/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35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Must </a:t>
            </a:r>
            <a:r>
              <a:rPr lang="en-US" sz="3500" b="1" u="sng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NOT</a:t>
            </a:r>
            <a:r>
              <a:rPr lang="en-US" sz="35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exceed 10 minutes in length.</a:t>
            </a:r>
            <a:endParaRPr lang="en-US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80000"/>
              <a:buFont typeface="Courier New" pitchFamily="49" charset="0"/>
              <a:buChar char="o"/>
            </a:pPr>
            <a:r>
              <a:rPr lang="en-US" sz="2800" b="1" i="1" smtClean="0">
                <a:latin typeface="Arial Narrow" pitchFamily="34" charset="0"/>
                <a:ea typeface="ＭＳ Ｐゴシック" pitchFamily="34" charset="-128"/>
              </a:rPr>
              <a:t>Note:</a:t>
            </a:r>
            <a:r>
              <a:rPr lang="en-US" sz="2800" i="1" smtClean="0">
                <a:latin typeface="Arial Narrow" pitchFamily="34" charset="0"/>
                <a:ea typeface="ＭＳ Ｐゴシック" pitchFamily="34" charset="-128"/>
              </a:rPr>
              <a:t> You will be given 5 minutes to set-up &amp; 5 minutes to tear-down project.</a:t>
            </a: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SzPct val="100000"/>
              <a:buFontTx/>
              <a:buChar char=" "/>
            </a:pPr>
            <a:endParaRPr lang="en-US" sz="2800" smtClean="0">
              <a:latin typeface="Arial Narrow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3500" smtClean="0">
                <a:latin typeface="Arial Narrow" pitchFamily="34" charset="0"/>
                <a:ea typeface="ＭＳ Ｐゴシック" pitchFamily="34" charset="-128"/>
              </a:rPr>
              <a:t>Students </a:t>
            </a:r>
            <a:r>
              <a:rPr lang="en-US" sz="3500" b="1" u="sng" smtClean="0">
                <a:latin typeface="Arial Narrow" pitchFamily="34" charset="0"/>
                <a:ea typeface="ＭＳ Ｐゴシック" pitchFamily="34" charset="-128"/>
              </a:rPr>
              <a:t>MUST</a:t>
            </a:r>
            <a:r>
              <a:rPr lang="en-US" sz="3500" smtClean="0">
                <a:latin typeface="Arial Narrow" pitchFamily="34" charset="0"/>
                <a:ea typeface="ＭＳ Ｐゴシック" pitchFamily="34" charset="-128"/>
              </a:rPr>
              <a:t> do </a:t>
            </a:r>
            <a:r>
              <a:rPr lang="en-US" sz="3500" b="1" u="sng" smtClean="0">
                <a:latin typeface="Arial Narrow" pitchFamily="34" charset="0"/>
                <a:ea typeface="ＭＳ Ｐゴシック" pitchFamily="34" charset="-128"/>
              </a:rPr>
              <a:t>ALL</a:t>
            </a:r>
            <a:r>
              <a:rPr lang="en-US" sz="3500" smtClean="0">
                <a:latin typeface="Arial Narrow" pitchFamily="34" charset="0"/>
                <a:ea typeface="ＭＳ Ｐゴシック" pitchFamily="34" charset="-128"/>
              </a:rPr>
              <a:t> of the following:</a:t>
            </a:r>
            <a:endParaRPr lang="en-US" sz="2900" smtClean="0">
              <a:latin typeface="Arial Narrow" pitchFamily="34" charset="0"/>
              <a:ea typeface="ＭＳ Ｐゴシック" pitchFamily="34" charset="-128"/>
            </a:endParaRP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Narration </a:t>
            </a:r>
            <a:r>
              <a:rPr lang="en-US" sz="2800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and/or</a:t>
            </a: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 Voice-over</a:t>
            </a: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Run camera equipment</a:t>
            </a:r>
          </a:p>
          <a:p>
            <a:pPr lvl="2" eaLnBrk="1" hangingPunct="1">
              <a:lnSpc>
                <a:spcPct val="95000"/>
              </a:lnSpc>
              <a:buClr>
                <a:srgbClr val="FFFFFF"/>
              </a:buClr>
              <a:buFont typeface="Times New Roman" pitchFamily="18" charset="0"/>
              <a:buChar char="•"/>
            </a:pPr>
            <a:r>
              <a:rPr lang="en-US" sz="2800" b="1" smtClean="0">
                <a:solidFill>
                  <a:srgbClr val="200EFF"/>
                </a:solidFill>
                <a:latin typeface="Arial Narrow" pitchFamily="34" charset="0"/>
                <a:ea typeface="ＭＳ Ｐゴシック" pitchFamily="34" charset="-128"/>
              </a:rPr>
              <a:t>Editing</a:t>
            </a:r>
            <a:endParaRPr lang="en-US" sz="2000" smtClean="0"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">
  <a:themeElements>
    <a:clrScheme name="Chalkboard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Chalkboard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 Table">
  <a:themeElements>
    <a:clrScheme name="Writing Table 1">
      <a:dk1>
        <a:srgbClr val="000000"/>
      </a:dk1>
      <a:lt1>
        <a:srgbClr val="DDB29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BD5CD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Writing Tab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Writing Table 1">
        <a:dk1>
          <a:srgbClr val="000000"/>
        </a:dk1>
        <a:lt1>
          <a:srgbClr val="DDB29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EBD5CD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2004:Templates:Presentations:Designs:Writing Table</Template>
  <TotalTime>415</TotalTime>
  <Words>1297</Words>
  <Application>Microsoft Office PowerPoint</Application>
  <PresentationFormat>On-screen Show (4:3)</PresentationFormat>
  <Paragraphs>233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Chalkboard</vt:lpstr>
      <vt:lpstr>Writing Table</vt:lpstr>
      <vt:lpstr>Stevenson Middle School History Fair  2013-14 </vt:lpstr>
      <vt:lpstr>What’s so great about History Fair?</vt:lpstr>
      <vt:lpstr>History Fair Where the student is the historian…</vt:lpstr>
      <vt:lpstr>History Fair Project Categories:</vt:lpstr>
      <vt:lpstr>What is a Historical Exhibit?</vt:lpstr>
      <vt:lpstr>Important Exhibit Rules:</vt:lpstr>
      <vt:lpstr>Slide 7</vt:lpstr>
      <vt:lpstr>What is a Historical Documentary?</vt:lpstr>
      <vt:lpstr>Important Documentary Rules:</vt:lpstr>
      <vt:lpstr>An example of a Historical Documentary:</vt:lpstr>
      <vt:lpstr>What is a Historical Performance?</vt:lpstr>
      <vt:lpstr>Important Performance Rules:</vt:lpstr>
      <vt:lpstr>Historical Performance Example:</vt:lpstr>
      <vt:lpstr>What is a Historical Website?</vt:lpstr>
      <vt:lpstr>Important Website Rules:</vt:lpstr>
      <vt:lpstr>Examples of Historical Websites:</vt:lpstr>
      <vt:lpstr>What is a Historical Paper?</vt:lpstr>
      <vt:lpstr>Important Paper Rules:</vt:lpstr>
      <vt:lpstr>This year’s History Fair theme:</vt:lpstr>
      <vt:lpstr>But how do I choose a topic that relates to that theme?!?!</vt:lpstr>
      <vt:lpstr>When making your list, ask yourself…</vt:lpstr>
      <vt:lpstr>Slide 22</vt:lpstr>
      <vt:lpstr>I’m so excited about the topic I’ve picked!  Now what?</vt:lpstr>
      <vt:lpstr>Research? Hmm…</vt:lpstr>
      <vt:lpstr>Help…</vt:lpstr>
      <vt:lpstr>Primary Sources</vt:lpstr>
      <vt:lpstr>Secondary Sources</vt:lpstr>
      <vt:lpstr>Slide 28</vt:lpstr>
      <vt:lpstr>As you read, WRITE things down!</vt:lpstr>
      <vt:lpstr>Plagiarism</vt:lpstr>
      <vt:lpstr>Examples of Plagiarism/Cheating</vt:lpstr>
      <vt:lpstr>More Examples of Plagiarism/Cheating</vt:lpstr>
      <vt:lpstr>Consequences of Plagiarism:</vt:lpstr>
      <vt:lpstr>This is your time to shine!           Do your OWN work and be proud of it!</vt:lpstr>
    </vt:vector>
  </TitlesOfParts>
  <Company>Michele Bertram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Deerlake Middle School History Fair  2012-13</dc:title>
  <dc:creator>Michele Bertram</dc:creator>
  <cp:lastModifiedBy>e058965</cp:lastModifiedBy>
  <cp:revision>22</cp:revision>
  <dcterms:created xsi:type="dcterms:W3CDTF">2012-06-26T17:52:27Z</dcterms:created>
  <dcterms:modified xsi:type="dcterms:W3CDTF">2013-09-03T18:51:15Z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0x0101005D960A952B4A924AB7A736F3E27A79BF</vt:lpwstr>
  </property>
</Properties>
</file>